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61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57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466F58-9192-4670-9FB6-392DF37CC100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3DD29D0-4DC3-4CA8-9E42-C0D3911078DC}">
      <dgm:prSet phldrT="[Text]" custT="1"/>
      <dgm:spPr/>
      <dgm:t>
        <a:bodyPr/>
        <a:lstStyle/>
        <a:p>
          <a:pPr algn="just"/>
          <a:r>
            <a:rPr lang="en-GB" sz="1600" dirty="0" err="1">
              <a:latin typeface="+mj-lt"/>
            </a:rPr>
            <a:t>Nettlebed</a:t>
          </a:r>
          <a:r>
            <a:rPr lang="en-GB" sz="1600" dirty="0">
              <a:latin typeface="+mj-lt"/>
            </a:rPr>
            <a:t> Commons comprise 236 Ha of Common Land that are protected and managed under the 1906 </a:t>
          </a:r>
          <a:r>
            <a:rPr lang="en-GB" sz="1600" dirty="0" err="1">
              <a:latin typeface="+mj-lt"/>
            </a:rPr>
            <a:t>Nettlebed</a:t>
          </a:r>
          <a:r>
            <a:rPr lang="en-GB" sz="1600" dirty="0">
              <a:latin typeface="+mj-lt"/>
            </a:rPr>
            <a:t> Commons Act – a separate act of Parliament  with their own set of Byelaws</a:t>
          </a:r>
        </a:p>
      </dgm:t>
    </dgm:pt>
    <dgm:pt modelId="{0721A6B4-5149-454B-BC72-5AABB88053C5}" type="parTrans" cxnId="{BA0BA3CF-AD41-4FAF-8AB1-B118F0945CF6}">
      <dgm:prSet/>
      <dgm:spPr/>
      <dgm:t>
        <a:bodyPr/>
        <a:lstStyle/>
        <a:p>
          <a:endParaRPr lang="en-GB"/>
        </a:p>
      </dgm:t>
    </dgm:pt>
    <dgm:pt modelId="{4FCD4B4B-772A-49F8-A44E-70EE9A1C4904}" type="sibTrans" cxnId="{BA0BA3CF-AD41-4FAF-8AB1-B118F0945CF6}">
      <dgm:prSet/>
      <dgm:spPr/>
      <dgm:t>
        <a:bodyPr/>
        <a:lstStyle/>
        <a:p>
          <a:endParaRPr lang="en-GB"/>
        </a:p>
      </dgm:t>
    </dgm:pt>
    <dgm:pt modelId="{9E429A2D-C52B-498C-8D30-1461CAD397C6}">
      <dgm:prSet phldrT="[Text]" custT="1"/>
      <dgm:spPr/>
      <dgm:t>
        <a:bodyPr/>
        <a:lstStyle/>
        <a:p>
          <a:pPr algn="just"/>
          <a:r>
            <a:rPr lang="en-GB" sz="1600" dirty="0" err="1">
              <a:latin typeface="+mj-lt"/>
            </a:rPr>
            <a:t>Nettlebed</a:t>
          </a:r>
          <a:r>
            <a:rPr lang="en-GB" sz="1600" dirty="0">
              <a:latin typeface="+mj-lt"/>
            </a:rPr>
            <a:t> District Commons Conservators comprises 9 volunteer Conservators  who are responsible for the preservation and ongoing maintenance of the </a:t>
          </a:r>
          <a:r>
            <a:rPr lang="en-GB" sz="1600" dirty="0" err="1">
              <a:latin typeface="+mj-lt"/>
            </a:rPr>
            <a:t>Nettlebed</a:t>
          </a:r>
          <a:r>
            <a:rPr lang="en-GB" sz="1600" dirty="0">
              <a:latin typeface="+mj-lt"/>
            </a:rPr>
            <a:t> Commons as amenity space for public use.</a:t>
          </a:r>
        </a:p>
      </dgm:t>
    </dgm:pt>
    <dgm:pt modelId="{4F4738DB-0384-433C-B8BE-CB4C2535C818}" type="parTrans" cxnId="{2CD7A71D-14D5-42AF-909C-1BB061B91284}">
      <dgm:prSet/>
      <dgm:spPr/>
      <dgm:t>
        <a:bodyPr/>
        <a:lstStyle/>
        <a:p>
          <a:endParaRPr lang="en-GB"/>
        </a:p>
      </dgm:t>
    </dgm:pt>
    <dgm:pt modelId="{22FC2370-640D-42FD-A8A5-5186C3761FCA}" type="sibTrans" cxnId="{2CD7A71D-14D5-42AF-909C-1BB061B91284}">
      <dgm:prSet/>
      <dgm:spPr/>
      <dgm:t>
        <a:bodyPr/>
        <a:lstStyle/>
        <a:p>
          <a:endParaRPr lang="en-GB"/>
        </a:p>
      </dgm:t>
    </dgm:pt>
    <dgm:pt modelId="{EF73FDDE-CCC0-45DE-B07B-AA683320337D}">
      <dgm:prSet phldrT="[Text]" custT="1"/>
      <dgm:spPr/>
      <dgm:t>
        <a:bodyPr/>
        <a:lstStyle/>
        <a:p>
          <a:pPr algn="just"/>
          <a:r>
            <a:rPr lang="en-GB" sz="1400" dirty="0">
              <a:latin typeface="+mj-lt"/>
            </a:rPr>
            <a:t>The Conservators work with, the Owners, the Chiltern Society, BBOWT, TOE and dedicated volunteers, under our retained ecology consultant to further the important biodiversity and ecology work across the Commons. </a:t>
          </a:r>
        </a:p>
        <a:p>
          <a:pPr algn="just"/>
          <a:r>
            <a:rPr lang="en-GB" sz="1400" dirty="0">
              <a:latin typeface="+mj-lt"/>
            </a:rPr>
            <a:t>This work is mainly carried out by volunteers with support from Council and public donations</a:t>
          </a:r>
        </a:p>
      </dgm:t>
    </dgm:pt>
    <dgm:pt modelId="{75517D5A-C8E9-46F7-8AA8-41C8A3FC1776}" type="parTrans" cxnId="{3BBF9B66-A5C3-47A9-8884-F2DF86555120}">
      <dgm:prSet/>
      <dgm:spPr/>
      <dgm:t>
        <a:bodyPr/>
        <a:lstStyle/>
        <a:p>
          <a:endParaRPr lang="en-GB"/>
        </a:p>
      </dgm:t>
    </dgm:pt>
    <dgm:pt modelId="{3DADA1FD-34B2-46B2-873F-F91666556BD6}" type="sibTrans" cxnId="{3BBF9B66-A5C3-47A9-8884-F2DF86555120}">
      <dgm:prSet/>
      <dgm:spPr/>
      <dgm:t>
        <a:bodyPr/>
        <a:lstStyle/>
        <a:p>
          <a:endParaRPr lang="en-GB"/>
        </a:p>
      </dgm:t>
    </dgm:pt>
    <dgm:pt modelId="{562103D8-AA3F-4839-9F95-7ADEC5CAF951}" type="pres">
      <dgm:prSet presAssocID="{CC466F58-9192-4670-9FB6-392DF37CC100}" presName="Name0" presStyleCnt="0">
        <dgm:presLayoutVars>
          <dgm:dir/>
          <dgm:resizeHandles val="exact"/>
        </dgm:presLayoutVars>
      </dgm:prSet>
      <dgm:spPr/>
    </dgm:pt>
    <dgm:pt modelId="{D8B1142D-8865-4F50-AE6A-FCA643C7BC4A}" type="pres">
      <dgm:prSet presAssocID="{CC466F58-9192-4670-9FB6-392DF37CC100}" presName="bkgdShp" presStyleLbl="alignAccFollowNode1" presStyleIdx="0" presStyleCnt="1"/>
      <dgm:spPr/>
    </dgm:pt>
    <dgm:pt modelId="{E4F4C380-0982-4BE4-AC6F-11F31D8E6F72}" type="pres">
      <dgm:prSet presAssocID="{CC466F58-9192-4670-9FB6-392DF37CC100}" presName="linComp" presStyleCnt="0"/>
      <dgm:spPr/>
    </dgm:pt>
    <dgm:pt modelId="{0B8B44F4-D0D4-4654-A265-993AD37F1A20}" type="pres">
      <dgm:prSet presAssocID="{03DD29D0-4DC3-4CA8-9E42-C0D3911078DC}" presName="compNode" presStyleCnt="0"/>
      <dgm:spPr/>
    </dgm:pt>
    <dgm:pt modelId="{D3926B66-80E5-4EF2-A8E7-8539B1522101}" type="pres">
      <dgm:prSet presAssocID="{03DD29D0-4DC3-4CA8-9E42-C0D3911078DC}" presName="node" presStyleLbl="node1" presStyleIdx="0" presStyleCnt="3">
        <dgm:presLayoutVars>
          <dgm:bulletEnabled val="1"/>
        </dgm:presLayoutVars>
      </dgm:prSet>
      <dgm:spPr/>
    </dgm:pt>
    <dgm:pt modelId="{8858BF7F-219D-4052-AA3E-A764226B0EDB}" type="pres">
      <dgm:prSet presAssocID="{03DD29D0-4DC3-4CA8-9E42-C0D3911078DC}" presName="invisiNode" presStyleLbl="node1" presStyleIdx="0" presStyleCnt="3"/>
      <dgm:spPr/>
    </dgm:pt>
    <dgm:pt modelId="{60F5CC10-A4A5-48F7-BED8-562823CBA518}" type="pres">
      <dgm:prSet presAssocID="{03DD29D0-4DC3-4CA8-9E42-C0D3911078DC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CE71351-2190-40F3-B466-93A956FCBECB}" type="pres">
      <dgm:prSet presAssocID="{4FCD4B4B-772A-49F8-A44E-70EE9A1C4904}" presName="sibTrans" presStyleLbl="sibTrans2D1" presStyleIdx="0" presStyleCnt="0"/>
      <dgm:spPr/>
    </dgm:pt>
    <dgm:pt modelId="{A454BD67-DBB9-4B45-9071-B21AB0EADF08}" type="pres">
      <dgm:prSet presAssocID="{9E429A2D-C52B-498C-8D30-1461CAD397C6}" presName="compNode" presStyleCnt="0"/>
      <dgm:spPr/>
    </dgm:pt>
    <dgm:pt modelId="{613D072D-EBB6-4818-B23D-D075243E7E5D}" type="pres">
      <dgm:prSet presAssocID="{9E429A2D-C52B-498C-8D30-1461CAD397C6}" presName="node" presStyleLbl="node1" presStyleIdx="1" presStyleCnt="3">
        <dgm:presLayoutVars>
          <dgm:bulletEnabled val="1"/>
        </dgm:presLayoutVars>
      </dgm:prSet>
      <dgm:spPr/>
    </dgm:pt>
    <dgm:pt modelId="{BF44F858-E82E-4DA1-8E13-9869E88F202B}" type="pres">
      <dgm:prSet presAssocID="{9E429A2D-C52B-498C-8D30-1461CAD397C6}" presName="invisiNode" presStyleLbl="node1" presStyleIdx="1" presStyleCnt="3"/>
      <dgm:spPr/>
    </dgm:pt>
    <dgm:pt modelId="{0A12C24A-D6EE-4412-AD77-AE5A3CDFF76D}" type="pres">
      <dgm:prSet presAssocID="{9E429A2D-C52B-498C-8D30-1461CAD397C6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19E700D-7B6C-41B5-85DF-10B069E98E54}" type="pres">
      <dgm:prSet presAssocID="{22FC2370-640D-42FD-A8A5-5186C3761FCA}" presName="sibTrans" presStyleLbl="sibTrans2D1" presStyleIdx="0" presStyleCnt="0"/>
      <dgm:spPr/>
    </dgm:pt>
    <dgm:pt modelId="{B0D5E826-8A1E-4A84-9A5C-621FF9CB2C8E}" type="pres">
      <dgm:prSet presAssocID="{EF73FDDE-CCC0-45DE-B07B-AA683320337D}" presName="compNode" presStyleCnt="0"/>
      <dgm:spPr/>
    </dgm:pt>
    <dgm:pt modelId="{DF9C81A9-E3DF-408F-8DF8-31D622242CA0}" type="pres">
      <dgm:prSet presAssocID="{EF73FDDE-CCC0-45DE-B07B-AA683320337D}" presName="node" presStyleLbl="node1" presStyleIdx="2" presStyleCnt="3">
        <dgm:presLayoutVars>
          <dgm:bulletEnabled val="1"/>
        </dgm:presLayoutVars>
      </dgm:prSet>
      <dgm:spPr/>
    </dgm:pt>
    <dgm:pt modelId="{C0FCEEB2-50BA-46C4-9CEB-B58E1867191F}" type="pres">
      <dgm:prSet presAssocID="{EF73FDDE-CCC0-45DE-B07B-AA683320337D}" presName="invisiNode" presStyleLbl="node1" presStyleIdx="2" presStyleCnt="3"/>
      <dgm:spPr/>
    </dgm:pt>
    <dgm:pt modelId="{F7D9954F-76A6-49C3-9A22-C3AA00DA682A}" type="pres">
      <dgm:prSet presAssocID="{EF73FDDE-CCC0-45DE-B07B-AA683320337D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77E3F412-0F2F-49F0-8B4D-7AF1A2D031A0}" type="presOf" srcId="{9E429A2D-C52B-498C-8D30-1461CAD397C6}" destId="{613D072D-EBB6-4818-B23D-D075243E7E5D}" srcOrd="0" destOrd="0" presId="urn:microsoft.com/office/officeart/2005/8/layout/pList2#1"/>
    <dgm:cxn modelId="{2CD7A71D-14D5-42AF-909C-1BB061B91284}" srcId="{CC466F58-9192-4670-9FB6-392DF37CC100}" destId="{9E429A2D-C52B-498C-8D30-1461CAD397C6}" srcOrd="1" destOrd="0" parTransId="{4F4738DB-0384-433C-B8BE-CB4C2535C818}" sibTransId="{22FC2370-640D-42FD-A8A5-5186C3761FCA}"/>
    <dgm:cxn modelId="{EF05C830-3865-40DC-BE77-E07DBECBF716}" type="presOf" srcId="{4FCD4B4B-772A-49F8-A44E-70EE9A1C4904}" destId="{1CE71351-2190-40F3-B466-93A956FCBECB}" srcOrd="0" destOrd="0" presId="urn:microsoft.com/office/officeart/2005/8/layout/pList2#1"/>
    <dgm:cxn modelId="{3BBF9B66-A5C3-47A9-8884-F2DF86555120}" srcId="{CC466F58-9192-4670-9FB6-392DF37CC100}" destId="{EF73FDDE-CCC0-45DE-B07B-AA683320337D}" srcOrd="2" destOrd="0" parTransId="{75517D5A-C8E9-46F7-8AA8-41C8A3FC1776}" sibTransId="{3DADA1FD-34B2-46B2-873F-F91666556BD6}"/>
    <dgm:cxn modelId="{D4CD8479-C968-48A3-B7DC-420DDA61D420}" type="presOf" srcId="{03DD29D0-4DC3-4CA8-9E42-C0D3911078DC}" destId="{D3926B66-80E5-4EF2-A8E7-8539B1522101}" srcOrd="0" destOrd="0" presId="urn:microsoft.com/office/officeart/2005/8/layout/pList2#1"/>
    <dgm:cxn modelId="{F9AE99BB-1F9D-4585-A1D6-41E493E2C22E}" type="presOf" srcId="{EF73FDDE-CCC0-45DE-B07B-AA683320337D}" destId="{DF9C81A9-E3DF-408F-8DF8-31D622242CA0}" srcOrd="0" destOrd="0" presId="urn:microsoft.com/office/officeart/2005/8/layout/pList2#1"/>
    <dgm:cxn modelId="{BA0BA3CF-AD41-4FAF-8AB1-B118F0945CF6}" srcId="{CC466F58-9192-4670-9FB6-392DF37CC100}" destId="{03DD29D0-4DC3-4CA8-9E42-C0D3911078DC}" srcOrd="0" destOrd="0" parTransId="{0721A6B4-5149-454B-BC72-5AABB88053C5}" sibTransId="{4FCD4B4B-772A-49F8-A44E-70EE9A1C4904}"/>
    <dgm:cxn modelId="{EF7CACD3-2084-4A59-883F-390516949D8C}" type="presOf" srcId="{22FC2370-640D-42FD-A8A5-5186C3761FCA}" destId="{619E700D-7B6C-41B5-85DF-10B069E98E54}" srcOrd="0" destOrd="0" presId="urn:microsoft.com/office/officeart/2005/8/layout/pList2#1"/>
    <dgm:cxn modelId="{A84B71F4-84B5-4ABD-862D-797895600DA2}" type="presOf" srcId="{CC466F58-9192-4670-9FB6-392DF37CC100}" destId="{562103D8-AA3F-4839-9F95-7ADEC5CAF951}" srcOrd="0" destOrd="0" presId="urn:microsoft.com/office/officeart/2005/8/layout/pList2#1"/>
    <dgm:cxn modelId="{60AB5DDC-1C9D-434F-85FB-2A032AADB3BF}" type="presParOf" srcId="{562103D8-AA3F-4839-9F95-7ADEC5CAF951}" destId="{D8B1142D-8865-4F50-AE6A-FCA643C7BC4A}" srcOrd="0" destOrd="0" presId="urn:microsoft.com/office/officeart/2005/8/layout/pList2#1"/>
    <dgm:cxn modelId="{AB447C42-22F0-4732-B737-A37CC09672A8}" type="presParOf" srcId="{562103D8-AA3F-4839-9F95-7ADEC5CAF951}" destId="{E4F4C380-0982-4BE4-AC6F-11F31D8E6F72}" srcOrd="1" destOrd="0" presId="urn:microsoft.com/office/officeart/2005/8/layout/pList2#1"/>
    <dgm:cxn modelId="{754D8407-A26F-461E-8D2F-5F20E286DF97}" type="presParOf" srcId="{E4F4C380-0982-4BE4-AC6F-11F31D8E6F72}" destId="{0B8B44F4-D0D4-4654-A265-993AD37F1A20}" srcOrd="0" destOrd="0" presId="urn:microsoft.com/office/officeart/2005/8/layout/pList2#1"/>
    <dgm:cxn modelId="{0661D009-D411-432C-921E-120D0F954236}" type="presParOf" srcId="{0B8B44F4-D0D4-4654-A265-993AD37F1A20}" destId="{D3926B66-80E5-4EF2-A8E7-8539B1522101}" srcOrd="0" destOrd="0" presId="urn:microsoft.com/office/officeart/2005/8/layout/pList2#1"/>
    <dgm:cxn modelId="{E4A1E9C9-A3D1-4FEE-B7AF-82B5A3A75C73}" type="presParOf" srcId="{0B8B44F4-D0D4-4654-A265-993AD37F1A20}" destId="{8858BF7F-219D-4052-AA3E-A764226B0EDB}" srcOrd="1" destOrd="0" presId="urn:microsoft.com/office/officeart/2005/8/layout/pList2#1"/>
    <dgm:cxn modelId="{048A8D16-721B-4849-A5C4-8E34B396B6F6}" type="presParOf" srcId="{0B8B44F4-D0D4-4654-A265-993AD37F1A20}" destId="{60F5CC10-A4A5-48F7-BED8-562823CBA518}" srcOrd="2" destOrd="0" presId="urn:microsoft.com/office/officeart/2005/8/layout/pList2#1"/>
    <dgm:cxn modelId="{8CB50F6F-DB97-49EB-BEB7-B93A7229A454}" type="presParOf" srcId="{E4F4C380-0982-4BE4-AC6F-11F31D8E6F72}" destId="{1CE71351-2190-40F3-B466-93A956FCBECB}" srcOrd="1" destOrd="0" presId="urn:microsoft.com/office/officeart/2005/8/layout/pList2#1"/>
    <dgm:cxn modelId="{DBF8CDD9-03CE-4D5F-B22F-AC59EA7AF449}" type="presParOf" srcId="{E4F4C380-0982-4BE4-AC6F-11F31D8E6F72}" destId="{A454BD67-DBB9-4B45-9071-B21AB0EADF08}" srcOrd="2" destOrd="0" presId="urn:microsoft.com/office/officeart/2005/8/layout/pList2#1"/>
    <dgm:cxn modelId="{CE212485-CBB6-42C2-873A-CFBD32DB6287}" type="presParOf" srcId="{A454BD67-DBB9-4B45-9071-B21AB0EADF08}" destId="{613D072D-EBB6-4818-B23D-D075243E7E5D}" srcOrd="0" destOrd="0" presId="urn:microsoft.com/office/officeart/2005/8/layout/pList2#1"/>
    <dgm:cxn modelId="{E4540C40-775F-4D41-A7DC-C8A1AB1FD269}" type="presParOf" srcId="{A454BD67-DBB9-4B45-9071-B21AB0EADF08}" destId="{BF44F858-E82E-4DA1-8E13-9869E88F202B}" srcOrd="1" destOrd="0" presId="urn:microsoft.com/office/officeart/2005/8/layout/pList2#1"/>
    <dgm:cxn modelId="{99468A92-B229-4038-9A5F-94ECF34CE8D4}" type="presParOf" srcId="{A454BD67-DBB9-4B45-9071-B21AB0EADF08}" destId="{0A12C24A-D6EE-4412-AD77-AE5A3CDFF76D}" srcOrd="2" destOrd="0" presId="urn:microsoft.com/office/officeart/2005/8/layout/pList2#1"/>
    <dgm:cxn modelId="{85832089-F69D-425C-BE10-FDAEFBDF3EEE}" type="presParOf" srcId="{E4F4C380-0982-4BE4-AC6F-11F31D8E6F72}" destId="{619E700D-7B6C-41B5-85DF-10B069E98E54}" srcOrd="3" destOrd="0" presId="urn:microsoft.com/office/officeart/2005/8/layout/pList2#1"/>
    <dgm:cxn modelId="{DC7E6C88-14FB-4509-B48C-C8674652535E}" type="presParOf" srcId="{E4F4C380-0982-4BE4-AC6F-11F31D8E6F72}" destId="{B0D5E826-8A1E-4A84-9A5C-621FF9CB2C8E}" srcOrd="4" destOrd="0" presId="urn:microsoft.com/office/officeart/2005/8/layout/pList2#1"/>
    <dgm:cxn modelId="{7F9E25D0-3F61-462F-B619-F20ED43B0E9F}" type="presParOf" srcId="{B0D5E826-8A1E-4A84-9A5C-621FF9CB2C8E}" destId="{DF9C81A9-E3DF-408F-8DF8-31D622242CA0}" srcOrd="0" destOrd="0" presId="urn:microsoft.com/office/officeart/2005/8/layout/pList2#1"/>
    <dgm:cxn modelId="{BC7BE132-DC08-4E23-8D49-91B01AC373D3}" type="presParOf" srcId="{B0D5E826-8A1E-4A84-9A5C-621FF9CB2C8E}" destId="{C0FCEEB2-50BA-46C4-9CEB-B58E1867191F}" srcOrd="1" destOrd="0" presId="urn:microsoft.com/office/officeart/2005/8/layout/pList2#1"/>
    <dgm:cxn modelId="{BDB5D593-7A93-4392-BC2F-7CE70C9E5C41}" type="presParOf" srcId="{B0D5E826-8A1E-4A84-9A5C-621FF9CB2C8E}" destId="{F7D9954F-76A6-49C3-9A22-C3AA00DA682A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B1142D-8865-4F50-AE6A-FCA643C7BC4A}">
      <dsp:nvSpPr>
        <dsp:cNvPr id="0" name=""/>
        <dsp:cNvSpPr/>
      </dsp:nvSpPr>
      <dsp:spPr>
        <a:xfrm>
          <a:off x="0" y="0"/>
          <a:ext cx="8496944" cy="220344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F5CC10-A4A5-48F7-BED8-562823CBA518}">
      <dsp:nvSpPr>
        <dsp:cNvPr id="0" name=""/>
        <dsp:cNvSpPr/>
      </dsp:nvSpPr>
      <dsp:spPr>
        <a:xfrm>
          <a:off x="254908" y="293792"/>
          <a:ext cx="2495977" cy="16158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926B66-80E5-4EF2-A8E7-8539B1522101}">
      <dsp:nvSpPr>
        <dsp:cNvPr id="0" name=""/>
        <dsp:cNvSpPr/>
      </dsp:nvSpPr>
      <dsp:spPr>
        <a:xfrm rot="10800000">
          <a:off x="254908" y="2203444"/>
          <a:ext cx="2495977" cy="269309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>
              <a:latin typeface="+mj-lt"/>
            </a:rPr>
            <a:t>Nettlebed</a:t>
          </a:r>
          <a:r>
            <a:rPr lang="en-GB" sz="1600" kern="1200" dirty="0">
              <a:latin typeface="+mj-lt"/>
            </a:rPr>
            <a:t> Commons comprise 236 Ha of Common Land that are protected and managed under the 1906 </a:t>
          </a:r>
          <a:r>
            <a:rPr lang="en-GB" sz="1600" kern="1200" dirty="0" err="1">
              <a:latin typeface="+mj-lt"/>
            </a:rPr>
            <a:t>Nettlebed</a:t>
          </a:r>
          <a:r>
            <a:rPr lang="en-GB" sz="1600" kern="1200" dirty="0">
              <a:latin typeface="+mj-lt"/>
            </a:rPr>
            <a:t> Commons Act – a separate act of Parliament  with their own set of Byelaws</a:t>
          </a:r>
        </a:p>
      </dsp:txBody>
      <dsp:txXfrm rot="10800000">
        <a:off x="331668" y="2203444"/>
        <a:ext cx="2342457" cy="2616339"/>
      </dsp:txXfrm>
    </dsp:sp>
    <dsp:sp modelId="{0A12C24A-D6EE-4412-AD77-AE5A3CDFF76D}">
      <dsp:nvSpPr>
        <dsp:cNvPr id="0" name=""/>
        <dsp:cNvSpPr/>
      </dsp:nvSpPr>
      <dsp:spPr>
        <a:xfrm>
          <a:off x="3000483" y="293792"/>
          <a:ext cx="2495977" cy="16158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3D072D-EBB6-4818-B23D-D075243E7E5D}">
      <dsp:nvSpPr>
        <dsp:cNvPr id="0" name=""/>
        <dsp:cNvSpPr/>
      </dsp:nvSpPr>
      <dsp:spPr>
        <a:xfrm rot="10800000">
          <a:off x="3000483" y="2203444"/>
          <a:ext cx="2495977" cy="269309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>
              <a:latin typeface="+mj-lt"/>
            </a:rPr>
            <a:t>Nettlebed</a:t>
          </a:r>
          <a:r>
            <a:rPr lang="en-GB" sz="1600" kern="1200" dirty="0">
              <a:latin typeface="+mj-lt"/>
            </a:rPr>
            <a:t> District Commons Conservators comprises 9 volunteer Conservators  who are responsible for the preservation and ongoing maintenance of the </a:t>
          </a:r>
          <a:r>
            <a:rPr lang="en-GB" sz="1600" kern="1200" dirty="0" err="1">
              <a:latin typeface="+mj-lt"/>
            </a:rPr>
            <a:t>Nettlebed</a:t>
          </a:r>
          <a:r>
            <a:rPr lang="en-GB" sz="1600" kern="1200" dirty="0">
              <a:latin typeface="+mj-lt"/>
            </a:rPr>
            <a:t> Commons as amenity space for public use.</a:t>
          </a:r>
        </a:p>
      </dsp:txBody>
      <dsp:txXfrm rot="10800000">
        <a:off x="3077243" y="2203444"/>
        <a:ext cx="2342457" cy="2616339"/>
      </dsp:txXfrm>
    </dsp:sp>
    <dsp:sp modelId="{F7D9954F-76A6-49C3-9A22-C3AA00DA682A}">
      <dsp:nvSpPr>
        <dsp:cNvPr id="0" name=""/>
        <dsp:cNvSpPr/>
      </dsp:nvSpPr>
      <dsp:spPr>
        <a:xfrm>
          <a:off x="5746058" y="293792"/>
          <a:ext cx="2495977" cy="16158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9C81A9-E3DF-408F-8DF8-31D622242CA0}">
      <dsp:nvSpPr>
        <dsp:cNvPr id="0" name=""/>
        <dsp:cNvSpPr/>
      </dsp:nvSpPr>
      <dsp:spPr>
        <a:xfrm rot="10800000">
          <a:off x="5746058" y="2203444"/>
          <a:ext cx="2495977" cy="269309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+mj-lt"/>
            </a:rPr>
            <a:t>The Conservators work with, the Owners, the Chiltern Society, BBOWT, TOE and dedicated volunteers, under our retained ecology consultant to further the important biodiversity and ecology work across the Commons. 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+mj-lt"/>
            </a:rPr>
            <a:t>This work is mainly carried out by volunteers with support from Council and public donations</a:t>
          </a:r>
        </a:p>
      </dsp:txBody>
      <dsp:txXfrm rot="10800000">
        <a:off x="5822818" y="2203444"/>
        <a:ext cx="2342457" cy="26163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8BDF5-C333-4B3E-B1D3-0DD9AEAA572F}" type="datetimeFigureOut">
              <a:rPr lang="en-GB" smtClean="0"/>
              <a:pPr/>
              <a:t>18/01/2022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3012-08DE-4B18-B77B-0723FBBDA88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8BDF5-C333-4B3E-B1D3-0DD9AEAA572F}" type="datetimeFigureOut">
              <a:rPr lang="en-GB" smtClean="0"/>
              <a:pPr/>
              <a:t>18/01/2022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3012-08DE-4B18-B77B-0723FBBDA88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8BDF5-C333-4B3E-B1D3-0DD9AEAA572F}" type="datetimeFigureOut">
              <a:rPr lang="en-GB" smtClean="0"/>
              <a:pPr/>
              <a:t>18/01/2022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3012-08DE-4B18-B77B-0723FBBDA88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8BDF5-C333-4B3E-B1D3-0DD9AEAA572F}" type="datetimeFigureOut">
              <a:rPr lang="en-GB" smtClean="0"/>
              <a:pPr/>
              <a:t>18/01/2022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3012-08DE-4B18-B77B-0723FBBDA88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8BDF5-C333-4B3E-B1D3-0DD9AEAA572F}" type="datetimeFigureOut">
              <a:rPr lang="en-GB" smtClean="0"/>
              <a:pPr/>
              <a:t>18/01/2022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3012-08DE-4B18-B77B-0723FBBDA88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8BDF5-C333-4B3E-B1D3-0DD9AEAA572F}" type="datetimeFigureOut">
              <a:rPr lang="en-GB" smtClean="0"/>
              <a:pPr/>
              <a:t>18/01/2022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3012-08DE-4B18-B77B-0723FBBDA88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8BDF5-C333-4B3E-B1D3-0DD9AEAA572F}" type="datetimeFigureOut">
              <a:rPr lang="en-GB" smtClean="0"/>
              <a:pPr/>
              <a:t>18/01/2022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3012-08DE-4B18-B77B-0723FBBDA88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8BDF5-C333-4B3E-B1D3-0DD9AEAA572F}" type="datetimeFigureOut">
              <a:rPr lang="en-GB" smtClean="0"/>
              <a:pPr/>
              <a:t>18/01/2022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3012-08DE-4B18-B77B-0723FBBDA88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8BDF5-C333-4B3E-B1D3-0DD9AEAA572F}" type="datetimeFigureOut">
              <a:rPr lang="en-GB" smtClean="0"/>
              <a:pPr/>
              <a:t>18/01/2022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3012-08DE-4B18-B77B-0723FBBDA88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8BDF5-C333-4B3E-B1D3-0DD9AEAA572F}" type="datetimeFigureOut">
              <a:rPr lang="en-GB" smtClean="0"/>
              <a:pPr/>
              <a:t>18/01/2022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3012-08DE-4B18-B77B-0723FBBDA88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8BDF5-C333-4B3E-B1D3-0DD9AEAA572F}" type="datetimeFigureOut">
              <a:rPr lang="en-GB" smtClean="0"/>
              <a:pPr/>
              <a:t>18/01/2022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9CA3012-08DE-4B18-B77B-0723FBBDA88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708BDF5-C333-4B3E-B1D3-0DD9AEAA572F}" type="datetimeFigureOut">
              <a:rPr lang="en-GB" smtClean="0"/>
              <a:pPr/>
              <a:t>18/01/2022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9CA3012-08DE-4B18-B77B-0723FBBDA88C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Nettlebed</a:t>
            </a:r>
            <a:r>
              <a:rPr lang="en-GB" dirty="0"/>
              <a:t> District Commons Conservators</a:t>
            </a:r>
            <a:br>
              <a:rPr lang="en-GB" dirty="0"/>
            </a:br>
            <a:r>
              <a:rPr lang="en-GB" sz="2200" dirty="0">
                <a:solidFill>
                  <a:schemeClr val="tx1"/>
                </a:solidFill>
              </a:rPr>
              <a:t>https://www.nettlebed-commons.org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2072672"/>
          </a:xfrm>
        </p:spPr>
        <p:txBody>
          <a:bodyPr>
            <a:normAutofit fontScale="70000" lnSpcReduction="20000"/>
          </a:bodyPr>
          <a:lstStyle/>
          <a:p>
            <a:endParaRPr lang="en-GB" dirty="0"/>
          </a:p>
          <a:p>
            <a:r>
              <a:rPr lang="en-GB" sz="4100" dirty="0"/>
              <a:t>Presentation to </a:t>
            </a:r>
            <a:r>
              <a:rPr lang="en-GB" sz="4100" dirty="0" err="1"/>
              <a:t>Rotherfield</a:t>
            </a:r>
            <a:r>
              <a:rPr lang="en-GB" sz="4100" dirty="0"/>
              <a:t> Greys Parish Council</a:t>
            </a:r>
          </a:p>
          <a:p>
            <a:r>
              <a:rPr lang="en-GB" sz="4100" dirty="0"/>
              <a:t>Monday 17</a:t>
            </a:r>
            <a:r>
              <a:rPr lang="en-GB" sz="4100" baseline="30000" dirty="0"/>
              <a:t>th</a:t>
            </a:r>
            <a:r>
              <a:rPr lang="en-GB" sz="4100" dirty="0"/>
              <a:t> January 2022</a:t>
            </a:r>
          </a:p>
          <a:p>
            <a:endParaRPr lang="en-GB" dirty="0"/>
          </a:p>
          <a:p>
            <a:r>
              <a:rPr lang="en-GB" dirty="0"/>
              <a:t>Terry Mullins, Conservator for Kingwood Common</a:t>
            </a:r>
          </a:p>
          <a:p>
            <a:endParaRPr lang="en-GB" dirty="0"/>
          </a:p>
          <a:p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r>
              <a:rPr lang="en-GB" dirty="0"/>
              <a:t>Who are NDCC?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2207610"/>
              </p:ext>
            </p:extLst>
          </p:nvPr>
        </p:nvGraphicFramePr>
        <p:xfrm>
          <a:off x="251520" y="1412776"/>
          <a:ext cx="849694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r>
              <a:rPr lang="en-GB" dirty="0"/>
              <a:t>Future project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8136904" cy="4248472"/>
          </a:xfrm>
        </p:spPr>
        <p:txBody>
          <a:bodyPr>
            <a:normAutofit fontScale="92500" lnSpcReduction="20000"/>
          </a:bodyPr>
          <a:lstStyle/>
          <a:p>
            <a:r>
              <a:rPr lang="en-GB" sz="2000" dirty="0">
                <a:latin typeface="+mj-lt"/>
              </a:rPr>
              <a:t>NDCC have several important projects that we would like to move forward with:</a:t>
            </a:r>
          </a:p>
          <a:p>
            <a:pPr lvl="1">
              <a:buFont typeface="Wingdings" pitchFamily="2" charset="2"/>
              <a:buChar char="q"/>
            </a:pPr>
            <a:r>
              <a:rPr lang="en-GB" sz="1800" dirty="0">
                <a:latin typeface="+mj-lt"/>
              </a:rPr>
              <a:t>Improvement of the ponds on </a:t>
            </a:r>
            <a:r>
              <a:rPr lang="en-GB" sz="1800" dirty="0" err="1">
                <a:latin typeface="+mj-lt"/>
              </a:rPr>
              <a:t>Nettlebed</a:t>
            </a:r>
            <a:r>
              <a:rPr lang="en-GB" sz="1800" dirty="0">
                <a:latin typeface="+mj-lt"/>
              </a:rPr>
              <a:t> and Kingwood Commons</a:t>
            </a:r>
          </a:p>
          <a:p>
            <a:pPr lvl="1">
              <a:buFont typeface="Wingdings" pitchFamily="2" charset="2"/>
              <a:buChar char="q"/>
            </a:pPr>
            <a:r>
              <a:rPr lang="en-GB" sz="1800" dirty="0">
                <a:latin typeface="+mj-lt"/>
              </a:rPr>
              <a:t>Invasive species clearance (Himalayan Balsam etc)</a:t>
            </a:r>
          </a:p>
          <a:p>
            <a:pPr lvl="1">
              <a:buFont typeface="Wingdings" pitchFamily="2" charset="2"/>
              <a:buChar char="q"/>
            </a:pPr>
            <a:r>
              <a:rPr lang="en-GB" sz="1800" dirty="0">
                <a:latin typeface="+mj-lt"/>
              </a:rPr>
              <a:t>Potential introduction of native species (Ash and resistant  Elm trees)</a:t>
            </a:r>
          </a:p>
          <a:p>
            <a:pPr lvl="1">
              <a:buFont typeface="Wingdings" pitchFamily="2" charset="2"/>
              <a:buChar char="q"/>
            </a:pPr>
            <a:r>
              <a:rPr lang="en-GB" sz="1800" dirty="0">
                <a:latin typeface="+mj-lt"/>
              </a:rPr>
              <a:t>Creation of Cherry and other fruit orchards which reflect the historic use of some of the Commons</a:t>
            </a:r>
          </a:p>
          <a:p>
            <a:pPr lvl="1">
              <a:buFont typeface="Wingdings" pitchFamily="2" charset="2"/>
              <a:buChar char="q"/>
            </a:pPr>
            <a:r>
              <a:rPr lang="en-GB" sz="1800" dirty="0">
                <a:latin typeface="+mj-lt"/>
              </a:rPr>
              <a:t>Information and interpretation boards to add value to visitors across the existing amenity space and in areas of particular scientific interest and biodiversity hot-spots</a:t>
            </a:r>
          </a:p>
          <a:p>
            <a:pPr lvl="1">
              <a:buFont typeface="Wingdings" pitchFamily="2" charset="2"/>
              <a:buChar char="q"/>
            </a:pPr>
            <a:r>
              <a:rPr lang="en-GB" sz="1800" dirty="0">
                <a:latin typeface="+mj-lt"/>
              </a:rPr>
              <a:t>Detailed path and track mapping and digitisation of walking paths and tracks on the NDCC website</a:t>
            </a:r>
          </a:p>
          <a:p>
            <a:pPr lvl="1">
              <a:buFont typeface="Wingdings" pitchFamily="2" charset="2"/>
              <a:buChar char="q"/>
            </a:pPr>
            <a:r>
              <a:rPr lang="en-GB" sz="1800" dirty="0">
                <a:latin typeface="+mj-lt"/>
              </a:rPr>
              <a:t>Replacement of old benches to support older visitors to the Commons with suitable resting points</a:t>
            </a:r>
          </a:p>
          <a:p>
            <a:pPr lvl="1">
              <a:buFont typeface="Wingdings" pitchFamily="2" charset="2"/>
              <a:buChar char="q"/>
            </a:pPr>
            <a:r>
              <a:rPr lang="en-GB" sz="1800" dirty="0">
                <a:latin typeface="+mj-lt"/>
              </a:rPr>
              <a:t>Other suggestions of particular interest to your Parish Council or residents are very welcome!</a:t>
            </a:r>
          </a:p>
          <a:p>
            <a:pPr lvl="1">
              <a:buFont typeface="Wingdings" pitchFamily="2" charset="2"/>
              <a:buChar char="q"/>
            </a:pPr>
            <a:endParaRPr lang="en-GB" sz="1800" dirty="0"/>
          </a:p>
          <a:p>
            <a:pPr lvl="1">
              <a:buFont typeface="Wingdings" pitchFamily="2" charset="2"/>
              <a:buChar char="q"/>
            </a:pPr>
            <a:endParaRPr lang="en-GB" sz="1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r>
              <a:rPr lang="en-GB" dirty="0"/>
              <a:t>Volunteer effort with KCCV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4389120"/>
          </a:xfrm>
        </p:spPr>
        <p:txBody>
          <a:bodyPr>
            <a:normAutofit/>
          </a:bodyPr>
          <a:lstStyle/>
          <a:p>
            <a:r>
              <a:rPr lang="en-GB" sz="2000" dirty="0"/>
              <a:t>There is a group of volunteers called the Kingwood Common Conservation Volunteers (KCCV) who meet four times per month and work to conserve the natural aspects of the Commons.</a:t>
            </a:r>
          </a:p>
          <a:p>
            <a:r>
              <a:rPr lang="en-GB" sz="2000" dirty="0"/>
              <a:t>The work involves scything and clearance of the existing glades and rides for three hour work sessions, normally from 9 am to midday on alternate Wednesdays and Saturdays</a:t>
            </a:r>
          </a:p>
          <a:p>
            <a:r>
              <a:rPr lang="en-GB" sz="2000" dirty="0"/>
              <a:t>Anyone is welcome to come and help out for any of the sessions. All training and tools are provided. It is a great way to keep fit.</a:t>
            </a:r>
          </a:p>
          <a:p>
            <a:r>
              <a:rPr lang="en-GB" sz="2000" dirty="0"/>
              <a:t>If anyone is interested – please contact the KCCV lead, Matthew Davis</a:t>
            </a:r>
          </a:p>
          <a:p>
            <a:pPr>
              <a:buNone/>
            </a:pPr>
            <a:r>
              <a:rPr lang="en-GB" sz="2000" dirty="0"/>
              <a:t>	Email :  matthewdavis550@outlook.com</a:t>
            </a:r>
          </a:p>
          <a:p>
            <a:endParaRPr lang="en-GB" sz="18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132</TotalTime>
  <Words>393</Words>
  <Application>Microsoft Office PowerPoint</Application>
  <PresentationFormat>On-screen Show (4:3)</PresentationFormat>
  <Paragraphs>27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Calibri</vt:lpstr>
      <vt:lpstr>Constantia</vt:lpstr>
      <vt:lpstr>Wingdings</vt:lpstr>
      <vt:lpstr>Wingdings 2</vt:lpstr>
      <vt:lpstr>Flow</vt:lpstr>
      <vt:lpstr>Nettlebed District Commons Conservators https://www.nettlebed-commons.org</vt:lpstr>
      <vt:lpstr>Who are NDCC?</vt:lpstr>
      <vt:lpstr>Future project work</vt:lpstr>
      <vt:lpstr>Volunteer effort with KCCV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terry Mullins</dc:creator>
  <cp:lastModifiedBy>Jane Pryce</cp:lastModifiedBy>
  <cp:revision>48</cp:revision>
  <dcterms:created xsi:type="dcterms:W3CDTF">2021-10-16T21:36:38Z</dcterms:created>
  <dcterms:modified xsi:type="dcterms:W3CDTF">2022-01-18T17:29:07Z</dcterms:modified>
</cp:coreProperties>
</file>